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308" r:id="rId3"/>
    <p:sldId id="258" r:id="rId4"/>
    <p:sldId id="287" r:id="rId5"/>
    <p:sldId id="259" r:id="rId6"/>
    <p:sldId id="260" r:id="rId7"/>
    <p:sldId id="309" r:id="rId8"/>
    <p:sldId id="262" r:id="rId9"/>
    <p:sldId id="293" r:id="rId10"/>
    <p:sldId id="294" r:id="rId11"/>
    <p:sldId id="295" r:id="rId12"/>
    <p:sldId id="266" r:id="rId13"/>
    <p:sldId id="296" r:id="rId14"/>
    <p:sldId id="297" r:id="rId15"/>
    <p:sldId id="298" r:id="rId16"/>
    <p:sldId id="270" r:id="rId17"/>
    <p:sldId id="299" r:id="rId18"/>
    <p:sldId id="300" r:id="rId19"/>
    <p:sldId id="302" r:id="rId20"/>
    <p:sldId id="301" r:id="rId21"/>
    <p:sldId id="272" r:id="rId22"/>
    <p:sldId id="273" r:id="rId23"/>
    <p:sldId id="276" r:id="rId24"/>
    <p:sldId id="288" r:id="rId25"/>
    <p:sldId id="303" r:id="rId26"/>
    <p:sldId id="304" r:id="rId27"/>
    <p:sldId id="306" r:id="rId28"/>
    <p:sldId id="305" r:id="rId29"/>
    <p:sldId id="278" r:id="rId30"/>
    <p:sldId id="279" r:id="rId31"/>
    <p:sldId id="289" r:id="rId32"/>
    <p:sldId id="292" r:id="rId33"/>
    <p:sldId id="307" r:id="rId34"/>
    <p:sldId id="283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806B5C-4A0D-4DA0-A6A4-4FCD48DA3B6B}">
          <p14:sldIdLst>
            <p14:sldId id="256"/>
            <p14:sldId id="308"/>
            <p14:sldId id="258"/>
            <p14:sldId id="287"/>
            <p14:sldId id="259"/>
            <p14:sldId id="260"/>
            <p14:sldId id="309"/>
            <p14:sldId id="262"/>
          </p14:sldIdLst>
        </p14:section>
        <p14:section name="add two functions" id="{C898BDFD-97CA-48BA-B612-EDD0F9BD7856}">
          <p14:sldIdLst>
            <p14:sldId id="293"/>
            <p14:sldId id="294"/>
            <p14:sldId id="295"/>
          </p14:sldIdLst>
        </p14:section>
        <p14:section name="Untitled Section" id="{15AFDF8F-FBE0-4B18-83BC-55EDAEB558F8}">
          <p14:sldIdLst>
            <p14:sldId id="266"/>
            <p14:sldId id="296"/>
            <p14:sldId id="297"/>
            <p14:sldId id="298"/>
            <p14:sldId id="270"/>
          </p14:sldIdLst>
        </p14:section>
        <p14:section name="linear" id="{28451761-8046-4CE9-9C0D-1227D48EB77C}">
          <p14:sldIdLst>
            <p14:sldId id="299"/>
            <p14:sldId id="300"/>
            <p14:sldId id="302"/>
            <p14:sldId id="301"/>
          </p14:sldIdLst>
        </p14:section>
        <p14:section name="other" id="{01965916-FD45-434D-B960-D480901FE3AC}">
          <p14:sldIdLst>
            <p14:sldId id="272"/>
            <p14:sldId id="273"/>
            <p14:sldId id="276"/>
            <p14:sldId id="288"/>
          </p14:sldIdLst>
        </p14:section>
        <p14:section name="polynomial space" id="{9B68804C-BE6F-483E-A39A-96DE69D0EFE4}">
          <p14:sldIdLst>
            <p14:sldId id="303"/>
            <p14:sldId id="304"/>
            <p14:sldId id="306"/>
            <p14:sldId id="305"/>
          </p14:sldIdLst>
        </p14:section>
        <p14:section name="other" id="{D05E58D4-720F-4140-9534-36746DF917AE}">
          <p14:sldIdLst>
            <p14:sldId id="278"/>
            <p14:sldId id="279"/>
            <p14:sldId id="289"/>
            <p14:sldId id="292"/>
            <p14:sldId id="30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508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380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637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2555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4245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58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3329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363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756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46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97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A397C-1BF4-449F-B87F-E5BB0F73F93F}" type="datetimeFigureOut">
              <a:rPr lang="en-US" smtClean="0"/>
              <a:t>9/24/2018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BE395-24CC-44BF-8333-D57EA47DF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881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9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7.xml"/><Relationship Id="rId4" Type="http://schemas.microsoft.com/office/2007/relationships/media" Target="../media/media9.mp4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1.png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11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6.mp4"/><Relationship Id="rId1" Type="http://schemas.openxmlformats.org/officeDocument/2006/relationships/video" Target="NULL" TargetMode="Externa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7.mp4"/><Relationship Id="rId1" Type="http://schemas.openxmlformats.org/officeDocument/2006/relationships/video" Target="NULL" TargetMode="Externa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video" Target="NULL" TargetMode="External"/><Relationship Id="rId7" Type="http://schemas.openxmlformats.org/officeDocument/2006/relationships/image" Target="../media/image23.png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7.xml"/><Relationship Id="rId4" Type="http://schemas.microsoft.com/office/2007/relationships/media" Target="../media/media20.mp4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1.mp4"/><Relationship Id="rId1" Type="http://schemas.openxmlformats.org/officeDocument/2006/relationships/video" Target="NULL" TargetMode="Externa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2.mp4"/><Relationship Id="rId1" Type="http://schemas.openxmlformats.org/officeDocument/2006/relationships/video" Target="NULL" TargetMode="Externa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4.mp4"/><Relationship Id="rId1" Type="http://schemas.openxmlformats.org/officeDocument/2006/relationships/video" Target="NULL" TargetMode="Externa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5.mp4"/><Relationship Id="rId1" Type="http://schemas.openxmlformats.org/officeDocument/2006/relationships/video" Target="NULL" TargetMode="Externa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6.mp4"/><Relationship Id="rId1" Type="http://schemas.openxmlformats.org/officeDocument/2006/relationships/video" Target="NULL" TargetMode="Externa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3FBAF-DE54-4981-A61A-BEE66EC833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y-AM" sz="7200" dirty="0">
                <a:latin typeface="GHEA Mariam" panose="02000503080000020003" pitchFamily="50" charset="0"/>
              </a:rPr>
              <a:t>Մաս 1</a:t>
            </a:r>
            <a:r>
              <a:rPr lang="en-US" sz="7200" dirty="0">
                <a:latin typeface="GHEA Mariam" panose="02000503080000020003" pitchFamily="50" charset="0"/>
              </a:rPr>
              <a:t>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B5D70D-153C-40ED-856B-88AF05DBFC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0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TwoFunctions.2">
            <a:hlinkClick r:id="" action="ppaction://media"/>
            <a:extLst>
              <a:ext uri="{FF2B5EF4-FFF2-40B4-BE49-F238E27FC236}">
                <a16:creationId xmlns:a16="http://schemas.microsoft.com/office/drawing/2014/main" id="{C2403DA6-E2EF-43EB-823D-F2E257B3FE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48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TwoFunctions.3">
            <a:hlinkClick r:id="" action="ppaction://media"/>
            <a:extLst>
              <a:ext uri="{FF2B5EF4-FFF2-40B4-BE49-F238E27FC236}">
                <a16:creationId xmlns:a16="http://schemas.microsoft.com/office/drawing/2014/main" id="{B3BCDD8D-55B4-4A58-BDC5-461333BE11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ddVectorsCoordinateByCoordinate">
            <a:hlinkClick r:id="" action="ppaction://media"/>
            <a:extLst>
              <a:ext uri="{FF2B5EF4-FFF2-40B4-BE49-F238E27FC236}">
                <a16:creationId xmlns:a16="http://schemas.microsoft.com/office/drawing/2014/main" id="{43A02BE7-36D0-4289-82A5-0871D06CACCB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151"/>
                </p14:media>
              </p:ext>
            </p:extLst>
          </p:nvPr>
        </p:nvPicPr>
        <p:blipFill rotWithShape="1">
          <a:blip r:embed="rId7"/>
          <a:srcRect l="27253" t="30871" r="26532" b="31223"/>
          <a:stretch>
            <a:fillRect/>
          </a:stretch>
        </p:blipFill>
        <p:spPr>
          <a:xfrm>
            <a:off x="6499411" y="4438298"/>
            <a:ext cx="4661647" cy="215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79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caleFunction">
            <a:hlinkClick r:id="" action="ppaction://media"/>
            <a:extLst>
              <a:ext uri="{FF2B5EF4-FFF2-40B4-BE49-F238E27FC236}">
                <a16:creationId xmlns:a16="http://schemas.microsoft.com/office/drawing/2014/main" id="{1CAEAA7C-CBAB-4BC7-B1DD-20FE4B74CAA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50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ScaleVectorByCoordinates">
            <a:hlinkClick r:id="" action="ppaction://media"/>
            <a:extLst>
              <a:ext uri="{FF2B5EF4-FFF2-40B4-BE49-F238E27FC236}">
                <a16:creationId xmlns:a16="http://schemas.microsoft.com/office/drawing/2014/main" id="{88818858-6031-4607-ACCF-4F254C69C5A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36748" t="32325" r="36250" b="32118"/>
          <a:stretch/>
        </p:blipFill>
        <p:spPr>
          <a:xfrm>
            <a:off x="8615083" y="4096870"/>
            <a:ext cx="3292101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1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omVectorsToFunctions.1">
            <a:hlinkClick r:id="" action="ppaction://media"/>
            <a:extLst>
              <a:ext uri="{FF2B5EF4-FFF2-40B4-BE49-F238E27FC236}">
                <a16:creationId xmlns:a16="http://schemas.microsoft.com/office/drawing/2014/main" id="{C1F56354-5D26-4288-B9E9-20CA41311EA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51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7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1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omVectorsToFunctions.2">
            <a:hlinkClick r:id="" action="ppaction://media"/>
            <a:extLst>
              <a:ext uri="{FF2B5EF4-FFF2-40B4-BE49-F238E27FC236}">
                <a16:creationId xmlns:a16="http://schemas.microsoft.com/office/drawing/2014/main" id="{3B01532D-20F8-4338-B819-1E2E7B8C87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6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9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romVectorsToFunctions.3">
            <a:hlinkClick r:id="" action="ppaction://media"/>
            <a:extLst>
              <a:ext uri="{FF2B5EF4-FFF2-40B4-BE49-F238E27FC236}">
                <a16:creationId xmlns:a16="http://schemas.microsoft.com/office/drawing/2014/main" id="{8D206F08-F710-48C9-8BA8-6EFD4E9D25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932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D136056-782E-444C-84F5-347D58F77B9F}"/>
              </a:ext>
            </a:extLst>
          </p:cNvPr>
          <p:cNvSpPr txBox="1"/>
          <p:nvPr/>
        </p:nvSpPr>
        <p:spPr>
          <a:xfrm>
            <a:off x="1572827" y="2077374"/>
            <a:ext cx="90463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200" dirty="0" err="1">
                <a:latin typeface="GHEA Mariam" panose="02000503080000020003" pitchFamily="50" charset="0"/>
              </a:rPr>
              <a:t>Ե՞րբ</a:t>
            </a:r>
            <a:r>
              <a:rPr lang="hy-AM" sz="3200" dirty="0">
                <a:latin typeface="GHEA Mariam" panose="02000503080000020003" pitchFamily="50" charset="0"/>
              </a:rPr>
              <a:t> է ֆունկցիայի տրանսֆորմացիան </a:t>
            </a:r>
            <a:r>
              <a:rPr lang="hy-AM" sz="3200" dirty="0">
                <a:solidFill>
                  <a:srgbClr val="FFFF00"/>
                </a:solidFill>
                <a:latin typeface="GHEA Mariam" panose="02000503080000020003" pitchFamily="50" charset="0"/>
              </a:rPr>
              <a:t>գծային</a:t>
            </a:r>
            <a:endParaRPr lang="en-US" sz="32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FB3CA2-EDBF-4BB3-AE75-D45BB677CBBC}"/>
              </a:ext>
            </a:extLst>
          </p:cNvPr>
          <p:cNvSpPr txBox="1"/>
          <p:nvPr/>
        </p:nvSpPr>
        <p:spPr>
          <a:xfrm>
            <a:off x="10353675" y="3009900"/>
            <a:ext cx="183832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  <a:endParaRPr lang="en-US" sz="239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2243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malDefinitionOfLinear.1">
            <a:hlinkClick r:id="" action="ppaction://media"/>
            <a:extLst>
              <a:ext uri="{FF2B5EF4-FFF2-40B4-BE49-F238E27FC236}">
                <a16:creationId xmlns:a16="http://schemas.microsoft.com/office/drawing/2014/main" id="{34D632B0-430E-4FA7-BED6-7C81C4794E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86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malDefinitionOfLinear.2">
            <a:hlinkClick r:id="" action="ppaction://media"/>
            <a:extLst>
              <a:ext uri="{FF2B5EF4-FFF2-40B4-BE49-F238E27FC236}">
                <a16:creationId xmlns:a16="http://schemas.microsoft.com/office/drawing/2014/main" id="{1FDB246A-F4B4-4227-AEAF-AA390A24D43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1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30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malDefinitionOfLinear.2">
            <a:hlinkClick r:id="" action="ppaction://media"/>
            <a:extLst>
              <a:ext uri="{FF2B5EF4-FFF2-40B4-BE49-F238E27FC236}">
                <a16:creationId xmlns:a16="http://schemas.microsoft.com/office/drawing/2014/main" id="{9F7CDF80-8BBB-4020-B64E-D1D0AAFE8AB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51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49412-C40A-4078-90B5-C92B97C383B4}"/>
              </a:ext>
            </a:extLst>
          </p:cNvPr>
          <p:cNvSpPr txBox="1"/>
          <p:nvPr/>
        </p:nvSpPr>
        <p:spPr>
          <a:xfrm>
            <a:off x="1763697" y="2201662"/>
            <a:ext cx="866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5400" dirty="0" err="1">
                <a:latin typeface="GHEA Mariam" panose="02000503080000020003" pitchFamily="50" charset="0"/>
              </a:rPr>
              <a:t>Ի՞նչ</a:t>
            </a:r>
            <a:r>
              <a:rPr lang="hy-AM" sz="5400" dirty="0">
                <a:latin typeface="GHEA Mariam" panose="02000503080000020003" pitchFamily="50" charset="0"/>
              </a:rPr>
              <a:t> է </a:t>
            </a:r>
            <a:r>
              <a:rPr lang="hy-AM" sz="5400" dirty="0" err="1">
                <a:solidFill>
                  <a:srgbClr val="FFFF00"/>
                </a:solidFill>
                <a:latin typeface="GHEA Mariam" panose="02000503080000020003" pitchFamily="50" charset="0"/>
              </a:rPr>
              <a:t>վեկտորը</a:t>
            </a:r>
            <a:endParaRPr lang="en-US" sz="54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1CF72-E82C-4120-BCF3-B524C375C344}"/>
              </a:ext>
            </a:extLst>
          </p:cNvPr>
          <p:cNvSpPr txBox="1"/>
          <p:nvPr/>
        </p:nvSpPr>
        <p:spPr>
          <a:xfrm>
            <a:off x="10559988" y="3585274"/>
            <a:ext cx="19974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0249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rmalDefinitionOfLinear.3">
            <a:hlinkClick r:id="" action="ppaction://media"/>
            <a:extLst>
              <a:ext uri="{FF2B5EF4-FFF2-40B4-BE49-F238E27FC236}">
                <a16:creationId xmlns:a16="http://schemas.microsoft.com/office/drawing/2014/main" id="{4AAAB687-66E4-4505-A108-0BABECB7D2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9" end="123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20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4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79E779-EA89-4ECD-8708-604124AA55A1}"/>
                  </a:ext>
                </a:extLst>
              </p:cNvPr>
              <p:cNvSpPr txBox="1"/>
              <p:nvPr/>
            </p:nvSpPr>
            <p:spPr>
              <a:xfrm>
                <a:off x="1343025" y="2257425"/>
                <a:ext cx="9505950" cy="9907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hy-AM" sz="2800" dirty="0">
                    <a:latin typeface="GHEA Mariam" panose="02000503080000020003" pitchFamily="50" charset="0"/>
                  </a:rPr>
                  <a:t>Հանրահաշվից արդեն գիտենք, որ</a:t>
                </a:r>
                <a:r>
                  <a:rPr lang="hy-AM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hy-AM" sz="400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sz="4000" b="0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hy-AM" sz="2800" dirty="0"/>
                  <a:t> </a:t>
                </a:r>
                <a:r>
                  <a:rPr lang="hy-AM" sz="2800" dirty="0">
                    <a:latin typeface="GHEA Mariam" panose="02000503080000020003" pitchFamily="50" charset="0"/>
                  </a:rPr>
                  <a:t>գծային է</a:t>
                </a:r>
                <a:endParaRPr lang="en-US" sz="2800" dirty="0">
                  <a:latin typeface="GHEA Mariam" panose="02000503080000020003" pitchFamily="50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479E779-EA89-4ECD-8708-604124AA5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3025" y="2257425"/>
                <a:ext cx="9505950" cy="99078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38933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B2599CC3-4031-412C-9BA4-EADE0DEBC4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0" t="25972" r="20162" b="26111"/>
          <a:stretch/>
        </p:blipFill>
        <p:spPr>
          <a:xfrm>
            <a:off x="2466974" y="1781175"/>
            <a:ext cx="7267575" cy="3286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6764F3-90CF-46E7-836F-903AF1AA04EA}"/>
              </a:ext>
            </a:extLst>
          </p:cNvPr>
          <p:cNvSpPr txBox="1"/>
          <p:nvPr/>
        </p:nvSpPr>
        <p:spPr>
          <a:xfrm>
            <a:off x="2795587" y="342900"/>
            <a:ext cx="660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latin typeface="GHEA Mariam" panose="02000503080000020003" pitchFamily="50" charset="0"/>
              </a:rPr>
              <a:t>Ածանցյալը գծային է</a:t>
            </a:r>
            <a:endParaRPr lang="en-US" sz="36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0001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957306-90AF-4BE8-B692-82D6E0764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23" t="24861" r="31181" b="26389"/>
          <a:stretch/>
        </p:blipFill>
        <p:spPr>
          <a:xfrm>
            <a:off x="3638550" y="1704975"/>
            <a:ext cx="4752975" cy="33432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E4E024-1239-430F-903B-37ACB4DD0B23}"/>
              </a:ext>
            </a:extLst>
          </p:cNvPr>
          <p:cNvSpPr txBox="1"/>
          <p:nvPr/>
        </p:nvSpPr>
        <p:spPr>
          <a:xfrm>
            <a:off x="2795587" y="342900"/>
            <a:ext cx="66008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latin typeface="GHEA Mariam" panose="02000503080000020003" pitchFamily="50" charset="0"/>
              </a:rPr>
              <a:t>Ածանցյալը գծային է</a:t>
            </a:r>
            <a:endParaRPr lang="en-US" sz="3600" dirty="0"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18456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B3B71C-23C5-4D3E-B4E5-BD3EECBBACF2}"/>
              </a:ext>
            </a:extLst>
          </p:cNvPr>
          <p:cNvSpPr txBox="1"/>
          <p:nvPr/>
        </p:nvSpPr>
        <p:spPr>
          <a:xfrm>
            <a:off x="1404937" y="2362200"/>
            <a:ext cx="93821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>
                <a:latin typeface="GHEA Mariam" panose="02000503080000020003" pitchFamily="50" charset="0"/>
              </a:rPr>
              <a:t>Նկարագրենք ածանցյալը </a:t>
            </a:r>
            <a:r>
              <a:rPr lang="hy-AM" sz="3600" dirty="0" err="1">
                <a:latin typeface="GHEA Mariam" panose="02000503080000020003" pitchFamily="50" charset="0"/>
              </a:rPr>
              <a:t>մատրիցով</a:t>
            </a:r>
            <a:endParaRPr lang="en-US" sz="36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E66E69-427E-44FC-A808-63503669715D}"/>
              </a:ext>
            </a:extLst>
          </p:cNvPr>
          <p:cNvSpPr txBox="1"/>
          <p:nvPr/>
        </p:nvSpPr>
        <p:spPr>
          <a:xfrm>
            <a:off x="10658475" y="2771775"/>
            <a:ext cx="1781175" cy="450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700" dirty="0">
                <a:solidFill>
                  <a:srgbClr val="FFFF00"/>
                </a:solidFill>
                <a:latin typeface="GHEA Mariam" panose="02000503080000020003" pitchFamily="50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000545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PolynomialSpace.1">
            <a:hlinkClick r:id="" action="ppaction://media"/>
            <a:extLst>
              <a:ext uri="{FF2B5EF4-FFF2-40B4-BE49-F238E27FC236}">
                <a16:creationId xmlns:a16="http://schemas.microsoft.com/office/drawing/2014/main" id="{58B8940F-1C83-4179-9851-FB8598CF7B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3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9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PolynomialSpace.2">
            <a:hlinkClick r:id="" action="ppaction://media"/>
            <a:extLst>
              <a:ext uri="{FF2B5EF4-FFF2-40B4-BE49-F238E27FC236}">
                <a16:creationId xmlns:a16="http://schemas.microsoft.com/office/drawing/2014/main" id="{389272B5-6A30-49CC-85BB-D5DDCC4709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GeneneralPolynomialCoordinates">
            <a:hlinkClick r:id="" action="ppaction://media"/>
            <a:extLst>
              <a:ext uri="{FF2B5EF4-FFF2-40B4-BE49-F238E27FC236}">
                <a16:creationId xmlns:a16="http://schemas.microsoft.com/office/drawing/2014/main" id="{A54B1582-89AF-4631-86B6-002FB4F9E60F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1058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0873" y="832701"/>
            <a:ext cx="9313103" cy="523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19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PolynomialSpace.4">
            <a:hlinkClick r:id="" action="ppaction://media"/>
            <a:extLst>
              <a:ext uri="{FF2B5EF4-FFF2-40B4-BE49-F238E27FC236}">
                <a16:creationId xmlns:a16="http://schemas.microsoft.com/office/drawing/2014/main" id="{497412AF-9E77-4023-AEAE-416A9A26FDC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55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601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6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6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8.1)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ntroducePolynomialSpace.3">
            <a:hlinkClick r:id="" action="ppaction://media"/>
            <a:extLst>
              <a:ext uri="{FF2B5EF4-FFF2-40B4-BE49-F238E27FC236}">
                <a16:creationId xmlns:a16="http://schemas.microsoft.com/office/drawing/2014/main" id="{CC048814-1F57-4A96-B9FF-F0CD63EE829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63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2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49412-C40A-4078-90B5-C92B97C383B4}"/>
              </a:ext>
            </a:extLst>
          </p:cNvPr>
          <p:cNvSpPr txBox="1"/>
          <p:nvPr/>
        </p:nvSpPr>
        <p:spPr>
          <a:xfrm>
            <a:off x="1763697" y="2201662"/>
            <a:ext cx="866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5400" dirty="0" err="1">
                <a:latin typeface="GHEA Mariam" panose="02000503080000020003" pitchFamily="50" charset="0"/>
              </a:rPr>
              <a:t>Ի՞նչ</a:t>
            </a:r>
            <a:r>
              <a:rPr lang="hy-AM" sz="5400" dirty="0">
                <a:latin typeface="GHEA Mariam" panose="02000503080000020003" pitchFamily="50" charset="0"/>
              </a:rPr>
              <a:t> է </a:t>
            </a:r>
            <a:r>
              <a:rPr lang="hy-AM" sz="5400" dirty="0" err="1">
                <a:solidFill>
                  <a:srgbClr val="FFFF00"/>
                </a:solidFill>
                <a:latin typeface="GHEA Mariam" panose="02000503080000020003" pitchFamily="50" charset="0"/>
              </a:rPr>
              <a:t>վեկտորը</a:t>
            </a:r>
            <a:endParaRPr lang="en-US" sz="54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1CF72-E82C-4120-BCF3-B524C375C344}"/>
              </a:ext>
            </a:extLst>
          </p:cNvPr>
          <p:cNvSpPr txBox="1"/>
          <p:nvPr/>
        </p:nvSpPr>
        <p:spPr>
          <a:xfrm>
            <a:off x="10559988" y="3585274"/>
            <a:ext cx="19974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35936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IsA2DVector">
            <a:hlinkClick r:id="" action="ppaction://media"/>
            <a:extLst>
              <a:ext uri="{FF2B5EF4-FFF2-40B4-BE49-F238E27FC236}">
                <a16:creationId xmlns:a16="http://schemas.microsoft.com/office/drawing/2014/main" id="{D38105FC-3353-430A-95C9-1A9845B719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86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1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1)">
                                      <p:cBhvr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VectorSpaces">
            <a:hlinkClick r:id="" action="ppaction://media"/>
            <a:extLst>
              <a:ext uri="{FF2B5EF4-FFF2-40B4-BE49-F238E27FC236}">
                <a16:creationId xmlns:a16="http://schemas.microsoft.com/office/drawing/2014/main" id="{65543428-394B-4354-978A-49C859A2CC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5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oolsOfLinearAlgebra">
            <a:hlinkClick r:id="" action="ppaction://media"/>
            <a:extLst>
              <a:ext uri="{FF2B5EF4-FFF2-40B4-BE49-F238E27FC236}">
                <a16:creationId xmlns:a16="http://schemas.microsoft.com/office/drawing/2014/main" id="{B9FC5CF6-DF97-4FB1-847F-774147D3999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90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215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stAxioms">
            <a:hlinkClick r:id="" action="ppaction://media"/>
            <a:extLst>
              <a:ext uri="{FF2B5EF4-FFF2-40B4-BE49-F238E27FC236}">
                <a16:creationId xmlns:a16="http://schemas.microsoft.com/office/drawing/2014/main" id="{50E8972E-1BA1-4F7B-87D1-C1EBB1782C1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4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48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3.8)">
                                      <p:cBhvr>
                                        <p:cTn id="12" dur="28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E49412-C40A-4078-90B5-C92B97C383B4}"/>
              </a:ext>
            </a:extLst>
          </p:cNvPr>
          <p:cNvSpPr txBox="1"/>
          <p:nvPr/>
        </p:nvSpPr>
        <p:spPr>
          <a:xfrm>
            <a:off x="1763697" y="2201662"/>
            <a:ext cx="86646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5400" dirty="0" err="1">
                <a:latin typeface="GHEA Mariam" panose="02000503080000020003" pitchFamily="50" charset="0"/>
              </a:rPr>
              <a:t>Ի՞նչ</a:t>
            </a:r>
            <a:r>
              <a:rPr lang="hy-AM" sz="5400" dirty="0">
                <a:latin typeface="GHEA Mariam" panose="02000503080000020003" pitchFamily="50" charset="0"/>
              </a:rPr>
              <a:t> է </a:t>
            </a:r>
            <a:r>
              <a:rPr lang="hy-AM" sz="5400" dirty="0" err="1">
                <a:solidFill>
                  <a:srgbClr val="FFFF00"/>
                </a:solidFill>
                <a:latin typeface="GHEA Mariam" panose="02000503080000020003" pitchFamily="50" charset="0"/>
              </a:rPr>
              <a:t>վեկտորը</a:t>
            </a:r>
            <a:endParaRPr lang="en-US" sz="54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1CF72-E82C-4120-BCF3-B524C375C344}"/>
              </a:ext>
            </a:extLst>
          </p:cNvPr>
          <p:cNvSpPr txBox="1"/>
          <p:nvPr/>
        </p:nvSpPr>
        <p:spPr>
          <a:xfrm>
            <a:off x="10559988" y="3585274"/>
            <a:ext cx="19974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22670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hatIsThree">
            <a:hlinkClick r:id="" action="ppaction://media"/>
            <a:extLst>
              <a:ext uri="{FF2B5EF4-FFF2-40B4-BE49-F238E27FC236}">
                <a16:creationId xmlns:a16="http://schemas.microsoft.com/office/drawing/2014/main" id="{F5319B19-66A4-498C-AD7E-A2B8857F6A8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14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C19AD-C852-45BC-8504-B324489180D9}"/>
              </a:ext>
            </a:extLst>
          </p:cNvPr>
          <p:cNvSpPr txBox="1"/>
          <p:nvPr/>
        </p:nvSpPr>
        <p:spPr>
          <a:xfrm>
            <a:off x="10559988" y="3585274"/>
            <a:ext cx="19974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37546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" presetClass="mediacall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7)">
                                      <p:cBhvr>
                                        <p:cTn id="15" dur="1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igherDimensionalVectorsNumerically">
            <a:hlinkClick r:id="" action="ppaction://media"/>
            <a:extLst>
              <a:ext uri="{FF2B5EF4-FFF2-40B4-BE49-F238E27FC236}">
                <a16:creationId xmlns:a16="http://schemas.microsoft.com/office/drawing/2014/main" id="{77221A24-25EA-4612-9960-6BCCF50D1FD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89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8738" y="466165"/>
            <a:ext cx="10534524" cy="592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4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bout4DPhysicsStudent">
            <a:hlinkClick r:id="" action="ppaction://media"/>
            <a:extLst>
              <a:ext uri="{FF2B5EF4-FFF2-40B4-BE49-F238E27FC236}">
                <a16:creationId xmlns:a16="http://schemas.microsoft.com/office/drawing/2014/main" id="{2329F46F-37A4-4502-A7E1-A138A8623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18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nyCoordinateSystemsFast">
            <a:hlinkClick r:id="" action="ppaction://media"/>
            <a:extLst>
              <a:ext uri="{FF2B5EF4-FFF2-40B4-BE49-F238E27FC236}">
                <a16:creationId xmlns:a16="http://schemas.microsoft.com/office/drawing/2014/main" id="{DA056B8C-51BF-47DF-B019-62FD52E516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93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terminantAndEigenvectorDontCare">
            <a:hlinkClick r:id="" action="ppaction://media"/>
            <a:extLst>
              <a:ext uri="{FF2B5EF4-FFF2-40B4-BE49-F238E27FC236}">
                <a16:creationId xmlns:a16="http://schemas.microsoft.com/office/drawing/2014/main" id="{E21EACDC-FA63-4C3F-B315-AD93E6D1EC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5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2E9B01-2F20-460D-A292-34855ED98902}"/>
              </a:ext>
            </a:extLst>
          </p:cNvPr>
          <p:cNvSpPr txBox="1"/>
          <p:nvPr/>
        </p:nvSpPr>
        <p:spPr>
          <a:xfrm>
            <a:off x="2283041" y="2405849"/>
            <a:ext cx="76259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sz="3600" dirty="0" err="1">
                <a:latin typeface="GHEA Mariam" panose="02000503080000020003" pitchFamily="50" charset="0"/>
              </a:rPr>
              <a:t>Ի՞նչ</a:t>
            </a:r>
            <a:r>
              <a:rPr lang="hy-AM" sz="3600" dirty="0">
                <a:latin typeface="GHEA Mariam" panose="02000503080000020003" pitchFamily="50" charset="0"/>
              </a:rPr>
              <a:t> է տարածությունը</a:t>
            </a:r>
            <a:endParaRPr lang="en-US" sz="3600" dirty="0">
              <a:latin typeface="GHEA Mariam" panose="02000503080000020003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83608D-9CA0-4DF1-A3D6-4F0E2A187A72}"/>
              </a:ext>
            </a:extLst>
          </p:cNvPr>
          <p:cNvSpPr txBox="1"/>
          <p:nvPr/>
        </p:nvSpPr>
        <p:spPr>
          <a:xfrm>
            <a:off x="10559988" y="3585274"/>
            <a:ext cx="1997476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FF00"/>
                </a:solidFill>
                <a:latin typeface="GHEA Mariam" panose="02000503080000020003" pitchFamily="50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487722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ddTwoFunctions.1">
            <a:hlinkClick r:id="" action="ppaction://media"/>
            <a:extLst>
              <a:ext uri="{FF2B5EF4-FFF2-40B4-BE49-F238E27FC236}">
                <a16:creationId xmlns:a16="http://schemas.microsoft.com/office/drawing/2014/main" id="{2EA3542A-12EA-485C-BFE3-D93D9532CB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544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241</TotalTime>
  <Words>54</Words>
  <Application>Microsoft Office PowerPoint</Application>
  <PresentationFormat>Widescreen</PresentationFormat>
  <Paragraphs>17</Paragraphs>
  <Slides>34</Slides>
  <Notes>0</Notes>
  <HiddenSlides>1</HiddenSlides>
  <MMClips>27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GHEA Mariam</vt:lpstr>
      <vt:lpstr>Office Theme</vt:lpstr>
      <vt:lpstr>Մաս 11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10</dc:title>
  <dc:creator>Ashot</dc:creator>
  <cp:lastModifiedBy>Ashot</cp:lastModifiedBy>
  <cp:revision>25</cp:revision>
  <dcterms:created xsi:type="dcterms:W3CDTF">2018-04-30T15:45:10Z</dcterms:created>
  <dcterms:modified xsi:type="dcterms:W3CDTF">2018-09-24T09:55:44Z</dcterms:modified>
</cp:coreProperties>
</file>